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304" r:id="rId3"/>
    <p:sldId id="258" r:id="rId4"/>
    <p:sldId id="292" r:id="rId5"/>
    <p:sldId id="259" r:id="rId6"/>
    <p:sldId id="293" r:id="rId7"/>
    <p:sldId id="261" r:id="rId8"/>
    <p:sldId id="260" r:id="rId9"/>
    <p:sldId id="294" r:id="rId10"/>
    <p:sldId id="295" r:id="rId11"/>
    <p:sldId id="262" r:id="rId12"/>
    <p:sldId id="263" r:id="rId13"/>
    <p:sldId id="264" r:id="rId14"/>
    <p:sldId id="307" r:id="rId15"/>
    <p:sldId id="305" r:id="rId16"/>
    <p:sldId id="308" r:id="rId17"/>
    <p:sldId id="267" r:id="rId18"/>
    <p:sldId id="296" r:id="rId19"/>
    <p:sldId id="270" r:id="rId20"/>
    <p:sldId id="271" r:id="rId21"/>
    <p:sldId id="272" r:id="rId22"/>
    <p:sldId id="297" r:id="rId23"/>
    <p:sldId id="274" r:id="rId24"/>
    <p:sldId id="273" r:id="rId25"/>
    <p:sldId id="276" r:id="rId26"/>
    <p:sldId id="298" r:id="rId27"/>
    <p:sldId id="275" r:id="rId28"/>
    <p:sldId id="299" r:id="rId29"/>
    <p:sldId id="277" r:id="rId30"/>
    <p:sldId id="278" r:id="rId31"/>
    <p:sldId id="268" r:id="rId32"/>
    <p:sldId id="300" r:id="rId33"/>
    <p:sldId id="279" r:id="rId34"/>
    <p:sldId id="280" r:id="rId35"/>
    <p:sldId id="309" r:id="rId36"/>
    <p:sldId id="310" r:id="rId37"/>
    <p:sldId id="266" r:id="rId38"/>
    <p:sldId id="269" r:id="rId39"/>
    <p:sldId id="311" r:id="rId40"/>
    <p:sldId id="312" r:id="rId41"/>
    <p:sldId id="313" r:id="rId42"/>
    <p:sldId id="281" r:id="rId43"/>
    <p:sldId id="282" r:id="rId44"/>
    <p:sldId id="283" r:id="rId45"/>
    <p:sldId id="301" r:id="rId46"/>
    <p:sldId id="284" r:id="rId47"/>
    <p:sldId id="285" r:id="rId48"/>
    <p:sldId id="306" r:id="rId49"/>
    <p:sldId id="286" r:id="rId50"/>
    <p:sldId id="287" r:id="rId51"/>
    <p:sldId id="28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7478" autoAdjust="0"/>
  </p:normalViewPr>
  <p:slideViewPr>
    <p:cSldViewPr>
      <p:cViewPr varScale="1">
        <p:scale>
          <a:sx n="164" d="100"/>
          <a:sy n="164" d="100"/>
        </p:scale>
        <p:origin x="426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6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44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In </a:t>
                </a:r>
                <a:r>
                  <a:rPr lang="en-US" sz="3200" b="1" dirty="0" smtClean="0"/>
                  <a:t>the third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improper integral on the left diverges when either of the improper integrals on the right diverges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46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In the first two cases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improper integral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𝐜𝐨𝐧𝐯𝐞𝐫𝐠𝐞𝐬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when the limit </a:t>
                </a:r>
                <a:r>
                  <a:rPr lang="en-US" sz="3200" b="1" dirty="0" smtClean="0"/>
                  <a:t>exists — otherwise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improper integral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𝐝𝐢𝐯𝐞𝐫𝐠𝐞𝐬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5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2553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Improper Integral That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Diverges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𝒃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d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func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53263"/>
              </a:xfrm>
              <a:prstGeom prst="rect">
                <a:avLst/>
              </a:prstGeom>
              <a:blipFill>
                <a:blip r:embed="rId2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896612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integrand is continuous everywhere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so we can resort to the definition of improper integrals given above.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6612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portion of the graph of the integrand is depicted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667000"/>
            <a:ext cx="57531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3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8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𝟐𝐚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Improper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 That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Converge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improper </a:t>
                </a:r>
                <a:r>
                  <a:rPr lang="en-US" sz="3200" b="1" dirty="0" smtClean="0"/>
                  <a:t>integral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>
                              <a:latin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(</a:t>
                </a: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𝒆</m:t>
                    </m:r>
                  </m:oMath>
                </a14:m>
                <a:r>
                  <a:rPr lang="en-US" sz="3200" b="1" dirty="0"/>
                  <a:t> is Euler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number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</a:rPr>
                      <m:t>≈</m:t>
                    </m:r>
                    <m:r>
                      <a:rPr lang="en-US" sz="3200" b="1" i="1">
                        <a:latin typeface="Cambria Math" charset="0"/>
                      </a:rPr>
                      <m:t>𝟐</m:t>
                    </m:r>
                    <m:r>
                      <a:rPr lang="en-US" sz="3200" b="1">
                        <a:latin typeface="Cambria Math" charset="0"/>
                      </a:rPr>
                      <m:t>.</m:t>
                    </m:r>
                    <m:r>
                      <a:rPr lang="en-US" sz="3200" b="1" i="1">
                        <a:latin typeface="Cambria Math" charset="0"/>
                      </a:rPr>
                      <m:t>𝟕𝟏</m:t>
                    </m:r>
                  </m:oMath>
                </a14:m>
                <a:r>
                  <a:rPr lang="en-US" sz="3200" b="1" dirty="0" smtClean="0"/>
                  <a:t>).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 smtClean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82948"/>
              </a:xfrm>
              <a:prstGeom prst="rect">
                <a:avLst/>
              </a:prstGeom>
              <a:blipFill>
                <a:blip r:embed="rId2"/>
                <a:stretch>
                  <a:fillRect l="-1667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31" y="2819400"/>
            <a:ext cx="36106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18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>
                              <a:latin typeface="Cambria Math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charset="0"/>
                                </a:rPr>
                                <m:t>d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80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5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0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𝟐𝐛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Improper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 That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Converge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the improper </a:t>
                </a:r>
                <a:r>
                  <a:rPr lang="en-US" sz="3200" b="1" dirty="0" smtClean="0"/>
                  <a:t>integral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05621"/>
              </a:xfrm>
              <a:prstGeom prst="rect">
                <a:avLst/>
              </a:prstGeom>
              <a:blipFill>
                <a:blip r:embed="rId2"/>
                <a:stretch>
                  <a:fillRect l="-1667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54" y="2971800"/>
            <a:ext cx="363064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charset="0"/>
                                </a:rPr>
                                <m:t>d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6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5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Before evaluating </a:t>
                </a:r>
                <a:r>
                  <a:rPr lang="en-US" sz="3200" b="1" dirty="0" smtClean="0"/>
                  <a:t>an </a:t>
                </a:r>
                <a:r>
                  <a:rPr lang="en-US" sz="3200" b="1" dirty="0"/>
                  <a:t>improper </a:t>
                </a:r>
                <a:r>
                  <a:rPr lang="en-US" sz="3200" b="1" dirty="0" smtClean="0"/>
                  <a:t>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we need to find an antiderivative of the integrand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57787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For this purpose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 some cases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use a well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known technique in calculus known 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𝐈𝐧𝐭𝐞𝐠𝐫𝐚𝐭𝐢𝐨𝐧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𝐛𝐲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𝐏𝐚𝐫𝐭𝐬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78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886417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technique can be applied to a wide variety of functions and is particularly useful for integrands involving products of algebraic and transcendental functions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1724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integration by parts works well with integrals such 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charset="0"/>
                            </a:rPr>
                            <m:t>𝐥𝐧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>
                          <a:latin typeface="Cambria Math" charset="0"/>
                        </a:rPr>
                        <m:t>,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>
                          <a:latin typeface="Cambria Math" charset="0"/>
                        </a:rPr>
                        <m:t>,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917999"/>
                <a:ext cx="9144000" cy="371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Integration by parts is based on the formula for the derivative of a product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𝒖𝒗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𝒖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r>
                        <a:rPr lang="en-US" sz="3200" b="1" i="1">
                          <a:latin typeface="Cambria Math" charset="0"/>
                        </a:rPr>
                        <m:t>𝒗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𝒖𝒗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en-US" sz="3200" b="1" i="1">
                          <a:latin typeface="Cambria Math" charset="0"/>
                        </a:rPr>
                        <m:t>𝒗𝒖</m:t>
                      </m:r>
                      <m:r>
                        <a:rPr lang="en-US" sz="3200" b="1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/>
                  <a:t> are differentiable functions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7999"/>
                <a:ext cx="9144000" cy="3711401"/>
              </a:xfrm>
              <a:prstGeom prst="rect">
                <a:avLst/>
              </a:prstGeom>
              <a:blipFill>
                <a:blip r:embed="rId3"/>
                <a:stretch>
                  <a:fillRect l="-1667" r="-1667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8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3200" b="1" dirty="0"/>
                  <a:t> are </a:t>
                </a:r>
                <a:r>
                  <a:rPr lang="en-US" sz="3200" b="1" dirty="0" smtClean="0"/>
                  <a:t>continuous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integrate both sides of this equation to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</a:rPr>
                        <m:t>𝒖𝒗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Improper Integrals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6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0845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/>
                  <a:t> are functions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have continuous derivatives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𝒖𝒗</m:t>
                      </m:r>
                      <m:r>
                        <a:rPr lang="en-US" sz="3200" b="1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formula expresses the original integral in terms of another integral. </a:t>
                </a:r>
                <a:r>
                  <a:rPr lang="en-US" sz="3200" b="1" dirty="0" smtClean="0"/>
                  <a:t>Depending </a:t>
                </a:r>
                <a:r>
                  <a:rPr lang="en-US" sz="3200" b="1" dirty="0"/>
                  <a:t>on the choices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solidFill>
                          <a:srgbClr val="0070C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may be easier to evaluate the second integral than the original one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08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3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1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Guidelines for Integration by 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14350" indent="-514350" algn="just">
                  <a:lnSpc>
                    <a:spcPct val="150000"/>
                  </a:lnSpc>
                  <a:buAutoNum type="arabicPeriod"/>
                </a:pPr>
                <a:r>
                  <a:rPr lang="en-US" sz="3200" b="1" dirty="0" smtClean="0"/>
                  <a:t>Try </a:t>
                </a:r>
                <a:r>
                  <a:rPr lang="en-US" sz="3200" b="1" dirty="0"/>
                  <a:t>letting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70C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/>
                  <a:t> be the most complicated portion of the integrand that fits a basic integration rule. </a:t>
                </a:r>
                <a:r>
                  <a:rPr lang="en-US" sz="3200" b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will be the remaining factor(s) of the integrand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17913"/>
              </a:xfrm>
              <a:prstGeom prst="rect">
                <a:avLst/>
              </a:prstGeom>
              <a:blipFill>
                <a:blip r:embed="rId2"/>
                <a:stretch>
                  <a:fillRect l="-2000" t="-2361" r="-1667" b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70744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3200" b="1" dirty="0" smtClean="0"/>
                  <a:t>Try </a:t>
                </a:r>
                <a:r>
                  <a:rPr lang="en-US" sz="3200" b="1" dirty="0"/>
                  <a:t>letting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be the portion of the integrand whose derivative is a function simpler than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 smtClean="0"/>
                  <a:t>.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70C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/>
                  <a:t> will be the remaining factor(s) of the integrand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70744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20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8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69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2084"/>
              </a:xfrm>
              <a:prstGeom prst="rect">
                <a:avLst/>
              </a:prstGeom>
              <a:blipFill>
                <a:blip r:embed="rId2"/>
                <a:stretch>
                  <a:fillRect l="-1667" t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489625"/>
                <a:ext cx="9144000" cy="4368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apply integration by parts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need to write the integral in the form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𝒖</m:t>
                        </m:r>
                        <m:r>
                          <m:rPr>
                            <m:sty m:val="p"/>
                          </m:rPr>
                          <a:rPr lang="en-US" sz="3200" b="0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𝒗</m:t>
                        </m:r>
                      </m:e>
                    </m:nary>
                  </m:oMath>
                </a14:m>
                <a:r>
                  <a:rPr lang="en-US" sz="3200" b="1" dirty="0"/>
                  <a:t>. </a:t>
                </a:r>
                <a:r>
                  <a:rPr lang="en-US" sz="3200" b="1" dirty="0" smtClean="0"/>
                  <a:t>There </a:t>
                </a:r>
                <a:r>
                  <a:rPr lang="en-US" sz="3200" b="1" dirty="0"/>
                  <a:t>are several ways to do this</a:t>
                </a:r>
                <a:r>
                  <a:rPr lang="en-US" sz="3200" b="1" dirty="0" smtClean="0"/>
                  <a:t>:</a:t>
                </a:r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89625"/>
                <a:ext cx="9144000" cy="4368375"/>
              </a:xfrm>
              <a:prstGeom prst="rect">
                <a:avLst/>
              </a:prstGeom>
              <a:blipFill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0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547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guideline stated above suggests </a:t>
                </a:r>
                <a:r>
                  <a:rPr lang="en-US" sz="3200" b="1" dirty="0"/>
                  <a:t>the first option </a:t>
                </a:r>
                <a:r>
                  <a:rPr lang="en-US" sz="3200" b="1" dirty="0" smtClean="0"/>
                  <a:t>because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simpler than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itself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part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the most complicated </a:t>
                </a:r>
                <a:r>
                  <a:rPr lang="en-US" sz="3200" b="1" dirty="0" smtClean="0"/>
                  <a:t>of </a:t>
                </a:r>
                <a:r>
                  <a:rPr lang="en-US" sz="3200" b="1" dirty="0"/>
                  <a:t>the integrand that fits a basic integration </a:t>
                </a:r>
                <a:r>
                  <a:rPr lang="en-US" sz="3200" b="1" dirty="0" smtClean="0"/>
                  <a:t>formula.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78423"/>
              </a:xfrm>
              <a:prstGeom prst="rect">
                <a:avLst/>
              </a:prstGeom>
              <a:blipFill>
                <a:blip r:embed="rId2"/>
                <a:stretch>
                  <a:fillRect l="-1800" t="-1557" r="-1667" b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8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519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is why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98603"/>
              </a:xfrm>
              <a:prstGeom prst="rect">
                <a:avLst/>
              </a:prstGeom>
              <a:blipFill>
                <a:blip r:embed="rId2"/>
                <a:stretch>
                  <a:fillRect l="-1800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0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9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4. 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>
                              <a:latin typeface="Cambria Math" charset="0"/>
                            </a:rPr>
                            <m:t>𝐥𝐧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2084"/>
              </a:xfrm>
              <a:prstGeom prst="rect">
                <a:avLst/>
              </a:prstGeom>
              <a:blipFill>
                <a:blip r:embed="rId2"/>
                <a:stretch>
                  <a:fillRect l="-1800" t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746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is more easily integrated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Furthermore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is simpler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itself. 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46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800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4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2619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you should let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9179"/>
              </a:xfrm>
              <a:prstGeom prst="rect">
                <a:avLst/>
              </a:prstGeom>
              <a:blipFill>
                <a:blip r:embed="rId2"/>
                <a:stretch>
                  <a:fillRect l="-1800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78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787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178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178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9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42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5. An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Integrand with a Single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Term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 i="0">
                                  <a:latin typeface="Cambria Math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42528"/>
              </a:xfrm>
              <a:prstGeom prst="rect">
                <a:avLst/>
              </a:prstGeom>
              <a:blipFill>
                <a:blip r:embed="rId2"/>
                <a:stretch>
                  <a:fillRect l="-1800" t="-3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30830"/>
                <a:ext cx="9144000" cy="312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/>
                  <a:t>One surprising application of Integration by Parts involves integrands consisting of single terms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as the one given in this example.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30830"/>
                <a:ext cx="9144000" cy="3125471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 b="-3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24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𝒅𝒙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48325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433939"/>
                <a:ext cx="9144000" cy="2509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This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3939"/>
                <a:ext cx="9144000" cy="250966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38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1211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𝐚𝐫𝐜𝐬𝐢𝐧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1211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93778"/>
                <a:ext cx="9144000" cy="1211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𝐚𝐫𝐜𝐬𝐢𝐧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3778"/>
                <a:ext cx="9144000" cy="1211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078864"/>
                <a:ext cx="9144000" cy="721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𝐚𝐫𝐜𝐬𝐢𝐧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8864"/>
                <a:ext cx="9144000" cy="72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7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5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definition of a definite integral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requires that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 be finite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59482"/>
              </a:xfrm>
              <a:prstGeom prst="rect">
                <a:avLst/>
              </a:prstGeom>
              <a:blipFill>
                <a:blip r:embed="rId2"/>
                <a:stretch>
                  <a:fillRect l="-1667" b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711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Furthermore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Fundamental Theorem of Calculus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can be used to evaluate definite integrals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requires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be continuous on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1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area represented by this definite integral is shown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676400"/>
            <a:ext cx="35337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15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6. Repeated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Use of Integration 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 i="0">
                                  <a:latin typeface="Cambria Math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5139"/>
              </a:xfrm>
              <a:prstGeom prst="rect">
                <a:avLst/>
              </a:prstGeom>
              <a:blipFill>
                <a:blip r:embed="rId2"/>
                <a:stretch>
                  <a:fillRect l="-1800" t="-3263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15148"/>
                <a:ext cx="9144000" cy="4050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factors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𝐬𝐢𝐧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are equally easy to integrate.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becomes simpler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whereas the 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𝐬𝐢𝐧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  <m:r>
                      <a:rPr lang="en-US" sz="3200" b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b="1" dirty="0"/>
                  <a:t>does not. 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5148"/>
                <a:ext cx="9144000" cy="4050019"/>
              </a:xfrm>
              <a:prstGeom prst="rect">
                <a:avLst/>
              </a:prstGeom>
              <a:blipFill>
                <a:blip r:embed="rId3"/>
                <a:stretch>
                  <a:fillRect l="-1800" r="-1667" b="-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6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2708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you should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𝒖</m:t>
                        </m:r>
                        <m:r>
                          <a:rPr lang="en-US" sz="3200" b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08818"/>
              </a:xfrm>
              <a:prstGeom prst="rect">
                <a:avLst/>
              </a:prstGeom>
              <a:blipFill>
                <a:blip r:embed="rId2"/>
                <a:stretch>
                  <a:fillRect l="-1800" t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590800"/>
                <a:ext cx="9144000" cy="1384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886417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first use of integration by parts has succeeded in simplifying the original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but the integral on the right still doesn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t fit a basic integration rule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5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To </a:t>
                </a:r>
                <a:r>
                  <a:rPr lang="en-US" sz="3200" b="1" dirty="0"/>
                  <a:t>evaluate that </a:t>
                </a:r>
                <a:r>
                  <a:rPr lang="en-US" sz="3200" b="1" dirty="0" smtClean="0"/>
                  <a:t>integral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apply integration by parts again.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This </a:t>
                </a:r>
                <a:r>
                  <a:rPr lang="en-US" sz="3200" b="1" dirty="0"/>
                  <a:t>time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2462213"/>
              </a:xfrm>
              <a:prstGeom prst="rect">
                <a:avLst/>
              </a:prstGeom>
              <a:blipFill>
                <a:blip r:embed="rId2"/>
                <a:stretch>
                  <a:fillRect l="-1667" r="-1667" b="-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197086"/>
                <a:ext cx="9144000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97086"/>
                <a:ext cx="9144000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4592022"/>
                <a:ext cx="9144000" cy="196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Combining </a:t>
                </a:r>
                <a:r>
                  <a:rPr lang="en-US" sz="3200" b="1" dirty="0"/>
                  <a:t>these two results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92022"/>
                <a:ext cx="9144000" cy="1961178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25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Evaluating Improper Integral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</m:t>
                      </m:r>
                    </m:oMath>
                  </m:oMathPara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53053"/>
              </a:xfrm>
              <a:prstGeom prst="rect">
                <a:avLst/>
              </a:prstGeom>
              <a:blipFill>
                <a:blip r:embed="rId2"/>
                <a:stretch>
                  <a:fillRect l="-1800" t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51093"/>
                <a:ext cx="4953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a portion </a:t>
                </a:r>
                <a:r>
                  <a:rPr lang="en-US" sz="3200" b="1" dirty="0"/>
                  <a:t>of the </a:t>
                </a:r>
                <a:r>
                  <a:rPr lang="en-US" sz="3200" b="1" dirty="0" smtClean="0"/>
                  <a:t>graph </a:t>
                </a:r>
                <a:r>
                  <a:rPr lang="en-US" sz="3200" b="1" dirty="0"/>
                  <a:t>of the </a:t>
                </a:r>
                <a:r>
                  <a:rPr lang="en-US" sz="3200" b="1" dirty="0" smtClean="0"/>
                  <a:t>integrand.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1093"/>
                <a:ext cx="4953000" cy="3046988"/>
              </a:xfrm>
              <a:prstGeom prst="rect">
                <a:avLst/>
              </a:prstGeom>
              <a:blipFill>
                <a:blip r:embed="rId3"/>
                <a:stretch>
                  <a:fillRect l="-3075" r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1752600"/>
            <a:ext cx="4095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5643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𝒃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charset="0"/>
                                </a:rPr>
                                <m:t>d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43853"/>
              </a:xfrm>
              <a:prstGeom prst="rect">
                <a:avLst/>
              </a:prstGeom>
              <a:blipFill>
                <a:blip r:embed="rId2"/>
                <a:stretch>
                  <a:fillRect l="-1800" t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29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6742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42423"/>
              </a:xfrm>
              <a:prstGeom prst="rect">
                <a:avLst/>
              </a:prstGeom>
              <a:blipFill>
                <a:blip r:embed="rId2"/>
                <a:stretch>
                  <a:fillRect l="-1800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2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07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8. Infinite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and Lower Limits of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Integration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75201"/>
              </a:xfrm>
              <a:prstGeom prst="rect">
                <a:avLst/>
              </a:prstGeom>
              <a:blipFill>
                <a:blip r:embed="rId2"/>
                <a:stretch>
                  <a:fillRect l="-1800" t="-2778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995340"/>
                <a:ext cx="9144000" cy="386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integrand is continuous on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−∞</m:t>
                    </m:r>
                    <m:r>
                      <a:rPr lang="en-US" sz="3200" b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charset="0"/>
                      </a:rPr>
                      <m:t>∞</m:t>
                    </m:r>
                    <m:r>
                      <a:rPr lang="en-US" sz="3200" b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</a:t>
                </a:r>
                <a:r>
                  <a:rPr lang="en-US" sz="3200" b="1" dirty="0"/>
                  <a:t>evaluate the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break it into two parts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choosing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3200" b="1" dirty="0"/>
                  <a:t> as a convenient value.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95340"/>
                <a:ext cx="9144000" cy="3862660"/>
              </a:xfrm>
              <a:prstGeom prst="rect">
                <a:avLst/>
              </a:prstGeom>
              <a:blipFill>
                <a:blip r:embed="rId3"/>
                <a:stretch>
                  <a:fillRect l="-1800" r="-1667" b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1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85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/>
                  <a:t>A portion of the graph of the integrand is depicted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85268"/>
              </a:xfrm>
              <a:prstGeom prst="rect">
                <a:avLst/>
              </a:prstGeom>
              <a:blipFill>
                <a:blip r:embed="rId2"/>
                <a:stretch>
                  <a:fillRect l="-1800" r="-1667" b="-4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2667000"/>
            <a:ext cx="55911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506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𝟎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𝟎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charset="0"/>
                                </a:rPr>
                                <m:t>d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𝒃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𝟏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charset="0"/>
                                </a:rPr>
                                <m:t>d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069016"/>
              </a:xfrm>
              <a:prstGeom prst="rect">
                <a:avLst/>
              </a:prstGeom>
              <a:blipFill>
                <a:blip r:embed="rId2"/>
                <a:stretch>
                  <a:fillRect l="-1800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will study a procedure for evaluating integrals that do not satisfy these </a:t>
                </a:r>
                <a:r>
                  <a:rPr lang="en-US" sz="3200" b="1" dirty="0" smtClean="0"/>
                  <a:t>requirements — usually because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either one or both of the limits of integration are </a:t>
                </a:r>
                <a:r>
                  <a:rPr lang="en-US" sz="3200" b="1" dirty="0" smtClean="0"/>
                  <a:t>infinite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or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has a finite number of infinite discontinuities in the interval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01643"/>
              </a:xfrm>
              <a:prstGeom prst="rect">
                <a:avLst/>
              </a:prstGeom>
              <a:blipFill>
                <a:blip r:embed="rId2"/>
                <a:stretch>
                  <a:fillRect l="-1667" r="-166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3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445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 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59939"/>
              </a:xfrm>
              <a:prstGeom prst="rect">
                <a:avLst/>
              </a:prstGeom>
              <a:blipFill>
                <a:blip r:embed="rId2"/>
                <a:stretch>
                  <a:fillRect l="-1800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9144000" cy="5923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→−∞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23673"/>
              </a:xfrm>
              <a:prstGeom prst="rect">
                <a:avLst/>
              </a:prstGeom>
              <a:blipFill>
                <a:blip r:embed="rId2"/>
                <a:stretch>
                  <a:fillRect l="-1800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9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second basic type of improper integral is one that has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𝐢𝐧𝐟𝐢𝐧𝐢𝐭𝐞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𝐝𝐢𝐬𝐜𝐨𝐧𝐭𝐢𝐧𝐮𝐢𝐭𝐲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at or between the limits of integration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19813"/>
                <a:ext cx="9144000" cy="426347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Improper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with Infinite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Discontinuities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and has an infinite discontinuity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charset="0"/>
                                </a:rPr>
                                <m:t>𝒄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9813"/>
                <a:ext cx="9144000" cy="4263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5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83566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Improper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 with Infinite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  Discontinuities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/>
                  <a:t> and has an infinite discontinuity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2800" b="1" i="1">
                                  <a:latin typeface="Cambria Math" charset="0"/>
                                </a:rPr>
                                <m:t>𝒄</m:t>
                              </m:r>
                              <m:r>
                                <a:rPr lang="en-US" sz="2800" b="1" i="1">
                                  <a:latin typeface="Cambria Math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35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first two cases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improper integral converges when the limit </a:t>
                </a:r>
                <a:r>
                  <a:rPr lang="en-US" sz="3200" b="1" dirty="0" smtClean="0"/>
                  <a:t>exists — otherwise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improper integral diverges.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60856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Improper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 with Infinite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  Discontinuities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except for some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/>
                  <a:t> at which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has an infinite discontinuity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𝒄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𝒄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r>
                            <a:rPr lang="en-US" sz="2800" b="1" i="1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085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:r>
                  <a:rPr lang="en-US" sz="3200" b="1" dirty="0" smtClean="0"/>
                  <a:t>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improper integral on the left diverges when either of the improper integrals on the right diverges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1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427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9. An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Improper Integral with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Infinite Discontinuity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3200" b="1" i="1">
                                      <a:latin typeface="Cambria Math" charset="0"/>
                                    </a:rPr>
                                    <m:t>𝟑</m:t>
                                  </m:r>
                                </m:deg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27413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811012"/>
                <a:ext cx="51816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integrand has an infinite discontinuity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5181600" cy="3046988"/>
              </a:xfrm>
              <a:prstGeom prst="rect">
                <a:avLst/>
              </a:prstGeom>
              <a:blipFill>
                <a:blip r:embed="rId3"/>
                <a:stretch>
                  <a:fillRect l="-3176" r="-2941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867025"/>
            <a:ext cx="3810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002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evaluate this integral as shown </a:t>
                </a:r>
                <a:r>
                  <a:rPr lang="en-US" sz="3200" b="1" dirty="0" smtClean="0"/>
                  <a:t>below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g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m:rPr>
                                          <m:brk m:alnAt="7"/>
                                        </m:r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g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02104"/>
              </a:xfrm>
              <a:prstGeom prst="rect">
                <a:avLst/>
              </a:prstGeom>
              <a:blipFill>
                <a:blip r:embed="rId2"/>
                <a:stretch>
                  <a:fillRect l="-1800" t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441203"/>
                <a:ext cx="9144000" cy="120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ad>
                                    <m:ra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m:rPr>
                                          <m:brk m:alnAt="7"/>
                                        </m:r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deg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d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g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41203"/>
                <a:ext cx="9144000" cy="1206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5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4725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Improper Integral That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Diverges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2565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42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Improper Integral with an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Interior Discontinuity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2037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634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12. A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Doubly Improper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Evaluate </a:t>
                </a:r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rad>
                              <m:r>
                                <a:rPr lang="en-US" sz="3200" b="1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34504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776076"/>
                <a:ext cx="9144000" cy="377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evaluate this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split it at a convenient point (say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/>
                  <a:t>) and write: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76076"/>
                <a:ext cx="9144000" cy="3777124"/>
              </a:xfrm>
              <a:prstGeom prst="rect">
                <a:avLst/>
              </a:prstGeom>
              <a:blipFill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Integrals that possess either property </a:t>
                </a:r>
                <a:r>
                  <a:rPr lang="en-US" sz="3200" b="1" dirty="0" smtClean="0"/>
                  <a:t>are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𝐢𝐦𝐩𝐫𝐨𝐩𝐞𝐫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𝐢𝐧𝐭𝐞𝐠𝐫𝐚𝐥𝐬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0" y="1910755"/>
                <a:ext cx="9144000" cy="3423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3200" b="1" dirty="0"/>
                  <a:t>Note that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said to have an infinite discontinuity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when (from the right or left)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3200" b="1" i="1">
                                <a:latin typeface="Cambria Math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 charset="0"/>
                              </a:rPr>
                              <m:t>→</m:t>
                            </m:r>
                            <m:r>
                              <a:rPr lang="en-US" sz="3200" b="1" i="1">
                                <a:latin typeface="Cambria Math" charset="0"/>
                              </a:rPr>
                              <m:t>𝒄</m:t>
                            </m:r>
                          </m:lim>
                        </m:limLow>
                      </m:fName>
                      <m:e>
                        <m:r>
                          <a:rPr lang="en-US" sz="3200" b="1" i="1">
                            <a:latin typeface="Cambria Math" charset="0"/>
                          </a:rPr>
                          <m:t>𝒇</m:t>
                        </m:r>
                        <m:r>
                          <a:rPr lang="en-US" sz="3200" b="1" i="1">
                            <a:latin typeface="Cambria Math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3200" b="1" i="1">
                        <a:latin typeface="Cambria Math" charset="0"/>
                      </a:rPr>
                      <m:t>=</m:t>
                    </m:r>
                    <m:r>
                      <a:rPr lang="en-US" sz="3200" b="1" i="1">
                        <a:latin typeface="Cambria Math" charset="0"/>
                        <a:ea typeface="Cambria Math"/>
                      </a:rPr>
                      <m:t>∞ </m:t>
                    </m:r>
                  </m:oMath>
                </a14:m>
                <a:r>
                  <a:rPr lang="en-US" sz="3200" b="1" dirty="0"/>
                  <a:t>	or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3200" b="1" i="1">
                                <a:latin typeface="Cambria Math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32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3200" b="1" i="1">
                                <a:latin typeface="Cambria Math" charset="0"/>
                              </a:rPr>
                              <m:t>→</m:t>
                            </m:r>
                            <m:r>
                              <a:rPr lang="en-US" sz="3200" b="1" i="1">
                                <a:latin typeface="Cambria Math" charset="0"/>
                              </a:rPr>
                              <m:t>𝒄</m:t>
                            </m:r>
                          </m:lim>
                        </m:limLow>
                      </m:fName>
                      <m:e>
                        <m:r>
                          <a:rPr lang="en-US" sz="3200" b="1" i="1">
                            <a:latin typeface="Cambria Math" charset="0"/>
                          </a:rPr>
                          <m:t>𝒇</m:t>
                        </m:r>
                        <m:r>
                          <a:rPr lang="en-US" sz="3200" b="1" i="1">
                            <a:latin typeface="Cambria Math" charset="0"/>
                          </a:rPr>
                          <m:t>(</m:t>
                        </m:r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3200" b="1" i="1">
                        <a:latin typeface="Cambria Math" charset="0"/>
                      </a:rPr>
                      <m:t>=−</m:t>
                    </m:r>
                    <m:r>
                      <a:rPr lang="en-US" sz="3200" b="1" i="1">
                        <a:latin typeface="Cambria Math" charset="0"/>
                        <a:ea typeface="Cambria Math"/>
                      </a:rPr>
                      <m:t>∞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0755"/>
                <a:ext cx="9144000" cy="3423245"/>
              </a:xfrm>
              <a:prstGeom prst="rect">
                <a:avLst/>
              </a:prstGeom>
              <a:blipFill>
                <a:blip r:embed="rId3"/>
                <a:stretch>
                  <a:fillRect l="-1667" r="-1667" b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9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1572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𝐚𝐫𝐜𝐭𝐚𝐧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𝐚𝐫𝐜𝐭𝐚𝐧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72162"/>
              </a:xfrm>
              <a:prstGeom prst="rect">
                <a:avLst/>
              </a:prstGeom>
              <a:blipFill rotWithShape="0">
                <a:blip r:embed="rId2"/>
                <a:stretch>
                  <a:fillRect l="-1400"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905000"/>
                <a:ext cx="4648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portion of the graph of the integrand is depicted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4648200" cy="2308324"/>
              </a:xfrm>
              <a:prstGeom prst="rect">
                <a:avLst/>
              </a:prstGeom>
              <a:blipFill>
                <a:blip r:embed="rId3"/>
                <a:stretch>
                  <a:fillRect l="-3277" r="-3145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133600"/>
            <a:ext cx="4267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8194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9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846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get an idea of how to evaluate an improper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consider the 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bSup>
                      <m:r>
                        <a:rPr lang="en-US" sz="3200" b="1" i="1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r>
                        <a:rPr lang="en-US" sz="3200" b="1" i="1">
                          <a:latin typeface="Cambria Math" charset="0"/>
                        </a:rPr>
                        <m:t>𝟏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𝟏</m:t>
                      </m:r>
                      <m:r>
                        <a:rPr lang="en-US" sz="3200" b="1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4674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0" y="2895600"/>
                <a:ext cx="48006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which </a:t>
                </a:r>
                <a:r>
                  <a:rPr lang="en-US" sz="3200" b="1" dirty="0"/>
                  <a:t>can be interpreted as the area of the shaded region on the plane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(</a:t>
                </a:r>
                <a:r>
                  <a:rPr lang="en-US" sz="3200" b="1" dirty="0"/>
                  <a:t>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4800600" cy="3046988"/>
              </a:xfrm>
              <a:prstGeom prst="rect">
                <a:avLst/>
              </a:prstGeom>
              <a:blipFill>
                <a:blip r:embed="rId3"/>
                <a:stretch>
                  <a:fillRect l="-3173" r="-3046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076575"/>
            <a:ext cx="42195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4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Taking the limit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produces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𝒃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b="1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charset="0"/>
                                    </a:rPr>
                                    <m:t>𝒃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4396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720717"/>
                <a:ext cx="9144000" cy="3375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improper integral can be interpreted as the area of the unbounded region between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(to the right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20717"/>
                <a:ext cx="9144000" cy="3375283"/>
              </a:xfrm>
              <a:prstGeom prst="rect">
                <a:avLst/>
              </a:prstGeom>
              <a:blipFill>
                <a:blip r:embed="rId3"/>
                <a:stretch>
                  <a:fillRect l="-1667" r="-1667" b="-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602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Improper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Integrals with Infinite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Limits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∞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b="1" i="0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𝒃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continuous on the interval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</a:rPr>
                      <m:t>(</m:t>
                    </m:r>
                    <m:r>
                      <a:rPr lang="en-US" sz="3200" b="1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∞</m:t>
                    </m:r>
                    <m:r>
                      <a:rPr lang="en-US" sz="3200" b="1" i="1">
                        <a:latin typeface="Cambria Math" charset="0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𝒃</m:t>
                    </m:r>
                    <m:r>
                      <a:rPr lang="en-US" sz="3200" b="1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3200" b="1">
                                  <a:latin typeface="Cambria Math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charset="0"/>
                                </a:rPr>
                                <m:t>𝒂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1" i="1">
                                  <a:latin typeface="Cambria Math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charset="0"/>
                                  <a:ea typeface="Cambria Math"/>
                                </a:rPr>
                                <m:t>𝒃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60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53828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Definition. Improper Integrals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with Infinite </a:t>
                </a:r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Limits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continuous on the interval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charset="0"/>
                      </a:rPr>
                      <m:t>∞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/>
                      </a:rPr>
                      <m:t>∞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𝒄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𝒇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any real number.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828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8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876</TotalTime>
  <Words>1062</Words>
  <Application>Microsoft Office PowerPoint</Application>
  <PresentationFormat>On-screen Show (4:3)</PresentationFormat>
  <Paragraphs>214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130</cp:revision>
  <dcterms:created xsi:type="dcterms:W3CDTF">2006-08-16T00:00:00Z</dcterms:created>
  <dcterms:modified xsi:type="dcterms:W3CDTF">2021-04-09T06:00:07Z</dcterms:modified>
</cp:coreProperties>
</file>